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752" y="-1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id="{A139DF79-8A8F-4C2E-BEAB-97708FD2053C}"/>
              </a:ext>
            </a:extLst>
          </p:cNvPr>
          <p:cNvSpPr txBox="1"/>
          <p:nvPr/>
        </p:nvSpPr>
        <p:spPr>
          <a:xfrm>
            <a:off x="375834" y="2163325"/>
            <a:ext cx="8849532" cy="2548005"/>
          </a:xfrm>
          <a:prstGeom prst="rect">
            <a:avLst/>
          </a:prstGeom>
          <a:noFill/>
        </p:spPr>
        <p:txBody>
          <a:bodyPr wrap="square" rtlCol="0">
            <a:spAutoFit/>
          </a:bodyPr>
          <a:lstStyle/>
          <a:p>
            <a:pPr algn="just">
              <a:lnSpc>
                <a:spcPct val="150000"/>
              </a:lnSpc>
            </a:pPr>
            <a:r>
              <a:rPr lang="el-GR" sz="1200" dirty="0">
                <a:solidFill>
                  <a:srgbClr val="002060"/>
                </a:solidFill>
                <a:latin typeface="Verdana" pitchFamily="34" charset="0"/>
                <a:ea typeface="Verdana" pitchFamily="34" charset="0"/>
                <a:cs typeface="Verdana" pitchFamily="34" charset="0"/>
              </a:rPr>
              <a:t>Η επιχείρηση </a:t>
            </a:r>
            <a:r>
              <a:rPr lang="el-GR" sz="1200" dirty="0" err="1">
                <a:solidFill>
                  <a:srgbClr val="002060"/>
                </a:solidFill>
                <a:latin typeface="Verdana" pitchFamily="34" charset="0"/>
                <a:ea typeface="Verdana" pitchFamily="34" charset="0"/>
                <a:cs typeface="Verdana" pitchFamily="34" charset="0"/>
              </a:rPr>
              <a:t>Νικολιδάκης</a:t>
            </a:r>
            <a:r>
              <a:rPr lang="el-GR" sz="1200" dirty="0">
                <a:solidFill>
                  <a:srgbClr val="002060"/>
                </a:solidFill>
                <a:latin typeface="Verdana" pitchFamily="34" charset="0"/>
                <a:ea typeface="Verdana" pitchFamily="34" charset="0"/>
                <a:cs typeface="Verdana" pitchFamily="34" charset="0"/>
              </a:rPr>
              <a:t> Στυλιανός που εδρεύει στην </a:t>
            </a:r>
            <a:r>
              <a:rPr lang="el-GR" sz="1200" b="1" dirty="0">
                <a:solidFill>
                  <a:srgbClr val="002060"/>
                </a:solidFill>
                <a:latin typeface="Verdana" pitchFamily="34" charset="0"/>
                <a:ea typeface="Verdana" pitchFamily="34" charset="0"/>
                <a:cs typeface="Verdana" pitchFamily="34" charset="0"/>
              </a:rPr>
              <a:t>Περιφέρεια Κρήτης </a:t>
            </a:r>
            <a:r>
              <a:rPr lang="el-GR" sz="1200" dirty="0">
                <a:solidFill>
                  <a:srgbClr val="002060"/>
                </a:solidFill>
                <a:latin typeface="Verdana" pitchFamily="34" charset="0"/>
                <a:ea typeface="Verdana" pitchFamily="34" charset="0"/>
                <a:cs typeface="Verdana" pitchFamily="34" charset="0"/>
              </a:rPr>
              <a:t>εντάχθηκε στη δράση </a:t>
            </a:r>
            <a:r>
              <a:rPr lang="el-GR" sz="1200" b="1" dirty="0">
                <a:solidFill>
                  <a:srgbClr val="002060"/>
                </a:solidFill>
                <a:latin typeface="Verdana" pitchFamily="34" charset="0"/>
                <a:ea typeface="Verdana" pitchFamily="34" charset="0"/>
                <a:cs typeface="Verdana" pitchFamily="34" charset="0"/>
              </a:rPr>
              <a:t>«Ψηφιακή Αναβάθμιση ΜΜΕ Περιφέρειας Κρήτης».  </a:t>
            </a:r>
            <a:r>
              <a:rPr lang="el-GR" sz="1200" dirty="0">
                <a:solidFill>
                  <a:srgbClr val="002060"/>
                </a:solidFill>
                <a:latin typeface="Verdana" pitchFamily="34" charset="0"/>
                <a:ea typeface="Verdana" pitchFamily="34" charset="0"/>
                <a:cs typeface="Verdana" pitchFamily="34" charset="0"/>
              </a:rPr>
              <a:t>Στόχος της δράσης είναι η ενίσχυση των πολύ μικρών, μικρών και μεσαίων επιχειρήσεων μέσω της αγοράς καινοτόμων εφαρμογών ΤΠΕ με σκοπό την ενδυνάμωση του σκέλους της εφαρμογής ΤΠΕ ως βασικής υποστηρικτικής τεχνολογίας για την επίτευξη βελτιώσεων σε όρους παραγωγικότητας και προωθητικών ενεργειών από επιχειρήσεις και εκμεταλλεύσεις.</a:t>
            </a:r>
          </a:p>
          <a:p>
            <a:pPr algn="just">
              <a:lnSpc>
                <a:spcPct val="150000"/>
              </a:lnSpc>
            </a:pPr>
            <a:endParaRPr lang="el-GR" sz="12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Ο συνολικός προϋπολογισμός της επένδυσης </a:t>
            </a:r>
            <a:r>
              <a:rPr lang="el-GR" sz="1200">
                <a:solidFill>
                  <a:srgbClr val="002060"/>
                </a:solidFill>
                <a:latin typeface="Verdana" pitchFamily="34" charset="0"/>
                <a:ea typeface="Verdana" pitchFamily="34" charset="0"/>
                <a:cs typeface="Verdana" pitchFamily="34" charset="0"/>
              </a:rPr>
              <a:t>είναι 5500  </a:t>
            </a:r>
            <a:r>
              <a:rPr lang="el-GR" sz="1200" dirty="0">
                <a:solidFill>
                  <a:srgbClr val="002060"/>
                </a:solidFill>
                <a:latin typeface="Verdana" pitchFamily="34" charset="0"/>
                <a:ea typeface="Verdana" pitchFamily="34" charset="0"/>
                <a:cs typeface="Verdana" pitchFamily="34" charset="0"/>
              </a:rPr>
              <a:t>€ εκ των οποίων η δημόσια δαπάνη ανέρχεται στο 100% της επένδυσης και συγχρηματοδοτείται από την Ελλάδα και το </a:t>
            </a:r>
            <a:r>
              <a:rPr lang="el-GR" sz="1200" b="1" dirty="0">
                <a:solidFill>
                  <a:srgbClr val="002060"/>
                </a:solidFill>
                <a:latin typeface="Verdana" pitchFamily="34" charset="0"/>
                <a:ea typeface="Verdana" pitchFamily="34" charset="0"/>
                <a:cs typeface="Verdana" pitchFamily="34" charset="0"/>
              </a:rPr>
              <a:t>Ευρωπαϊκό Ταμείο Περιφερειακής Ανάπτυξης </a:t>
            </a:r>
            <a:r>
              <a:rPr lang="el-GR" sz="1200" dirty="0">
                <a:solidFill>
                  <a:srgbClr val="002060"/>
                </a:solidFill>
                <a:latin typeface="Verdana" pitchFamily="34" charset="0"/>
                <a:ea typeface="Verdana" pitchFamily="34" charset="0"/>
                <a:cs typeface="Verdana" pitchFamily="34" charset="0"/>
              </a:rPr>
              <a:t>της Ευρωπαϊκής Ένωσης.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id="{BA04B47D-5973-4A6D-A83F-4B8C1F1D3263}"/>
              </a:ext>
            </a:extLst>
          </p:cNvPr>
          <p:cNvSpPr txBox="1"/>
          <p:nvPr/>
        </p:nvSpPr>
        <p:spPr>
          <a:xfrm>
            <a:off x="375834" y="4929637"/>
            <a:ext cx="8849532" cy="4778231"/>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κατηγορίες:</a:t>
            </a:r>
            <a:endParaRPr lang="en-US" sz="1200" b="1" dirty="0">
              <a:solidFill>
                <a:srgbClr val="002060"/>
              </a:solidFill>
              <a:latin typeface="Verdana" pitchFamily="34" charset="0"/>
              <a:ea typeface="Verdana" pitchFamily="34" charset="0"/>
              <a:cs typeface="Verdana" pitchFamily="34" charset="0"/>
            </a:endParaRPr>
          </a:p>
          <a:p>
            <a:pPr>
              <a:lnSpc>
                <a:spcPct val="150000"/>
              </a:lnSpc>
            </a:pPr>
            <a:endParaRPr lang="el-GR" sz="1200" b="1" dirty="0">
              <a:solidFill>
                <a:srgbClr val="002060"/>
              </a:solidFill>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νέων μηχανημάτων</a:t>
            </a: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εξειδικευμένου λογισμικού, ανάπτυξη ιστοσελίδας</a:t>
            </a: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Άλλες Ψηφιακές Υπηρεσίες (ψηφιακή διαφήμιση)</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latin typeface="Verdana" pitchFamily="34" charset="0"/>
              <a:ea typeface="Verdana" pitchFamily="34" charset="0"/>
              <a:cs typeface="Verdana" pitchFamily="34" charset="0"/>
            </a:endParaRPr>
          </a:p>
          <a:p>
            <a:pPr>
              <a:lnSpc>
                <a:spcPct val="150000"/>
              </a:lnSpc>
            </a:pPr>
            <a:endParaRPr lang="el-GR" sz="900" b="1" dirty="0">
              <a:solidFill>
                <a:srgbClr val="002060"/>
              </a:solidFill>
              <a:latin typeface="Verdana" pitchFamily="34" charset="0"/>
              <a:ea typeface="Verdana" pitchFamily="34" charset="0"/>
              <a:cs typeface="Verdana" pitchFamily="34" charset="0"/>
            </a:endParaRPr>
          </a:p>
          <a:p>
            <a:pPr>
              <a:lnSpc>
                <a:spcPct val="150000"/>
              </a:lnSpc>
            </a:pPr>
            <a:r>
              <a:rPr lang="el-GR" sz="1200" b="1" dirty="0">
                <a:solidFill>
                  <a:srgbClr val="002060"/>
                </a:solidFill>
                <a:latin typeface="Verdana" pitchFamily="34" charset="0"/>
                <a:ea typeface="Verdana" pitchFamily="34" charset="0"/>
                <a:cs typeface="Verdana" pitchFamily="34" charset="0"/>
              </a:rPr>
              <a:t>Μέσω της συμμετοχής στη Δράση, η επιχείρηση πέτυχε:</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a:t>
            </a:r>
            <a:r>
              <a:rPr lang="el-GR" sz="1200" dirty="0">
                <a:solidFill>
                  <a:srgbClr val="002060"/>
                </a:solidFill>
                <a:highlight>
                  <a:srgbClr val="00FF00"/>
                </a:highlight>
                <a:latin typeface="Verdana" pitchFamily="34" charset="0"/>
                <a:ea typeface="Verdana" pitchFamily="34" charset="0"/>
                <a:cs typeface="Verdana" pitchFamily="34" charset="0"/>
              </a:rPr>
              <a:t>βελτίωση της ανταγωνιστικότητας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αύξηση της κερδοφορίας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εξωστρέφειας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επιχειρηματικότητας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δημιουργία / διατήρηση ποιοτικών </a:t>
            </a:r>
            <a:r>
              <a:rPr lang="el-GR" sz="1200">
                <a:solidFill>
                  <a:srgbClr val="002060"/>
                </a:solidFill>
                <a:highlight>
                  <a:srgbClr val="00FF00"/>
                </a:highlight>
                <a:latin typeface="Verdana" pitchFamily="34" charset="0"/>
                <a:ea typeface="Verdana" pitchFamily="34" charset="0"/>
                <a:cs typeface="Verdana" pitchFamily="34" charset="0"/>
              </a:rPr>
              <a:t>θέσεων εργασίας</a:t>
            </a:r>
          </a:p>
          <a:p>
            <a:pPr>
              <a:lnSpc>
                <a:spcPct val="150000"/>
              </a:lnSpc>
              <a:buFont typeface="Wingdings" pitchFamily="2" charset="2"/>
              <a:buChar char="ü"/>
            </a:pPr>
            <a:endParaRPr lang="el-GR" sz="6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Με 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 επιχείρηση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TotalTime>
  <Words>191</Words>
  <Application>Microsoft Office PowerPoint</Application>
  <PresentationFormat>A3 Paper (297x420 mm)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Verdana</vt:lpstr>
      <vt:lpstr>Wingdings</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Manolis Varouchas</cp:lastModifiedBy>
  <cp:revision>10</cp:revision>
  <dcterms:created xsi:type="dcterms:W3CDTF">2021-01-27T08:43:35Z</dcterms:created>
  <dcterms:modified xsi:type="dcterms:W3CDTF">2022-02-16T14:17:51Z</dcterms:modified>
</cp:coreProperties>
</file>